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73" r:id="rId5"/>
    <p:sldId id="274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69" r:id="rId16"/>
  </p:sldIdLst>
  <p:sldSz cx="12192000" cy="6858000"/>
  <p:notesSz cx="6858000" cy="9144000"/>
  <p:embeddedFontLst>
    <p:embeddedFont>
      <p:font typeface="DW임팩타민체" panose="020B0000000000000000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2B2"/>
    <a:srgbClr val="21FF56"/>
    <a:srgbClr val="C98647"/>
    <a:srgbClr val="FF4F4F"/>
    <a:srgbClr val="7D4918"/>
    <a:srgbClr val="DEC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10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E330-546F-40F7-9B2D-3F9E6C104220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9E54F-5F37-4549-84B7-C85E23CD96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56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9E54F-5F37-4549-84B7-C85E23CD96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9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7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BC9-0038-40B9-AAE8-68D03F43E31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A1D8-03A5-4C33-ACAD-707EA2C99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2080690/Sunkenland/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steampowered.com/app/4000/Garrys_Mod/?l=koreana" TargetMode="External"/><Relationship Id="rId5" Type="http://schemas.openxmlformats.org/officeDocument/2006/relationships/hyperlink" Target="https://store.steampowered.com/app/323190/Frostpunk/?l=koreana" TargetMode="External"/><Relationship Id="rId4" Type="http://schemas.openxmlformats.org/officeDocument/2006/relationships/hyperlink" Target="https://www.minecraft.net/ko-k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4014" y="1902622"/>
            <a:ext cx="2803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마지막 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0808" y="5001772"/>
            <a:ext cx="2810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2016182041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2016182009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2021182021 </a:t>
            </a:r>
            <a:r>
              <a:rPr lang="ko-KR" altLang="en-US" sz="2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ko-KR" altLang="en-US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34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2" cy="528548"/>
            <a:chOff x="9837422" y="99330"/>
            <a:chExt cx="881972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2905" y="554286"/>
            <a:ext cx="7013721" cy="104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4BA98-1FC4-2842-B932-6366B02B8D08}"/>
              </a:ext>
            </a:extLst>
          </p:cNvPr>
          <p:cNvSpPr txBox="1"/>
          <p:nvPr/>
        </p:nvSpPr>
        <p:spPr>
          <a:xfrm>
            <a:off x="5597307" y="1534115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아이템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66D7B1-6D05-7777-003B-20239324D89A}"/>
              </a:ext>
            </a:extLst>
          </p:cNvPr>
          <p:cNvGrpSpPr/>
          <p:nvPr/>
        </p:nvGrpSpPr>
        <p:grpSpPr>
          <a:xfrm>
            <a:off x="1695426" y="2314033"/>
            <a:ext cx="1656000" cy="2680091"/>
            <a:chOff x="1695426" y="2435955"/>
            <a:chExt cx="1656000" cy="26800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591462-284F-959A-8A71-7A8845C7465F}"/>
                </a:ext>
              </a:extLst>
            </p:cNvPr>
            <p:cNvSpPr txBox="1"/>
            <p:nvPr/>
          </p:nvSpPr>
          <p:spPr>
            <a:xfrm>
              <a:off x="1769854" y="4146550"/>
              <a:ext cx="1507144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건축재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제작하기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위한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6A8676-9370-0165-EB6A-0D5607883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426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AD54DF-37C3-99B6-69C9-EC643C17FBA1}"/>
              </a:ext>
            </a:extLst>
          </p:cNvPr>
          <p:cNvGrpSpPr/>
          <p:nvPr/>
        </p:nvGrpSpPr>
        <p:grpSpPr>
          <a:xfrm>
            <a:off x="4063248" y="2314033"/>
            <a:ext cx="1768433" cy="2733504"/>
            <a:chOff x="4063248" y="2435955"/>
            <a:chExt cx="1768433" cy="27335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D9FF67-A063-03D4-70DC-B6BB0423CF34}"/>
                </a:ext>
              </a:extLst>
            </p:cNvPr>
            <p:cNvSpPr txBox="1"/>
            <p:nvPr/>
          </p:nvSpPr>
          <p:spPr>
            <a:xfrm>
              <a:off x="4063248" y="4199963"/>
              <a:ext cx="176843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원자재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필드에서 수집할 수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있는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8D65AD7-569B-6E3D-3E87-0A44FE28D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681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E4EFFA-5A41-17CF-B40F-29B61F5E0BD7}"/>
              </a:ext>
            </a:extLst>
          </p:cNvPr>
          <p:cNvGrpSpPr/>
          <p:nvPr/>
        </p:nvGrpSpPr>
        <p:grpSpPr>
          <a:xfrm>
            <a:off x="6326978" y="2314033"/>
            <a:ext cx="2105063" cy="2671216"/>
            <a:chOff x="6326978" y="2435955"/>
            <a:chExt cx="2105063" cy="267121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0B45F8-F73C-D16F-883A-E3D435FBC52F}"/>
                </a:ext>
              </a:extLst>
            </p:cNvPr>
            <p:cNvSpPr txBox="1"/>
            <p:nvPr/>
          </p:nvSpPr>
          <p:spPr>
            <a:xfrm>
              <a:off x="6326978" y="4137675"/>
              <a:ext cx="210506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식재료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소비재를 제작하기 위한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기초 아이템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412D13-F7BA-8AF6-2549-41FC7C676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435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559ED-937F-CA31-5C91-D75BAB597C33}"/>
              </a:ext>
            </a:extLst>
          </p:cNvPr>
          <p:cNvGrpSpPr/>
          <p:nvPr/>
        </p:nvGrpSpPr>
        <p:grpSpPr>
          <a:xfrm>
            <a:off x="8800807" y="2314033"/>
            <a:ext cx="2105063" cy="2433870"/>
            <a:chOff x="8800807" y="2435955"/>
            <a:chExt cx="2105063" cy="2433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BF0F22-150B-617A-C02E-E85FF2ADD922}"/>
                </a:ext>
              </a:extLst>
            </p:cNvPr>
            <p:cNvSpPr txBox="1"/>
            <p:nvPr/>
          </p:nvSpPr>
          <p:spPr>
            <a:xfrm>
              <a:off x="8800807" y="4146550"/>
              <a:ext cx="2105063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연료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건물을 가동시킬 아이템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29D529A-FDB8-7C76-0AD9-4F7BBBA7A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189" y="2435955"/>
              <a:ext cx="1656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951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27" idx="6"/>
          </p:cNvCxnSpPr>
          <p:nvPr/>
        </p:nvCxnSpPr>
        <p:spPr>
          <a:xfrm flipV="1">
            <a:off x="2905" y="554286"/>
            <a:ext cx="7933772" cy="104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D8AAA-7D1D-56C0-5D93-49997598D4CE}"/>
              </a:ext>
            </a:extLst>
          </p:cNvPr>
          <p:cNvSpPr txBox="1"/>
          <p:nvPr/>
        </p:nvSpPr>
        <p:spPr>
          <a:xfrm>
            <a:off x="4838284" y="1126643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타 게임과의 차별성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CA3742-94EF-EF7C-E22C-C8F3F1E5DA73}"/>
              </a:ext>
            </a:extLst>
          </p:cNvPr>
          <p:cNvGrpSpPr/>
          <p:nvPr/>
        </p:nvGrpSpPr>
        <p:grpSpPr>
          <a:xfrm>
            <a:off x="1515385" y="2367079"/>
            <a:ext cx="2803973" cy="1616300"/>
            <a:chOff x="4694014" y="2436022"/>
            <a:chExt cx="2803973" cy="16163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DC0A22-E85C-EB1E-2C28-B07D31BBA119}"/>
                </a:ext>
              </a:extLst>
            </p:cNvPr>
            <p:cNvSpPr txBox="1"/>
            <p:nvPr/>
          </p:nvSpPr>
          <p:spPr>
            <a:xfrm>
              <a:off x="4694014" y="2436022"/>
              <a:ext cx="2803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마지막 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9707D0-6239-B462-7262-0029E97C4E9F}"/>
                </a:ext>
              </a:extLst>
            </p:cNvPr>
            <p:cNvSpPr txBox="1"/>
            <p:nvPr/>
          </p:nvSpPr>
          <p:spPr>
            <a:xfrm>
              <a:off x="5747283" y="3467547"/>
              <a:ext cx="6974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VS</a:t>
              </a:r>
              <a:endParaRPr lang="ko-KR" altLang="en-US" sz="3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746C8A-06B0-BDE4-F451-6678B662E9AE}"/>
              </a:ext>
            </a:extLst>
          </p:cNvPr>
          <p:cNvSpPr txBox="1"/>
          <p:nvPr/>
        </p:nvSpPr>
        <p:spPr>
          <a:xfrm>
            <a:off x="6458986" y="2526334"/>
            <a:ext cx="3631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목표량을 통해 자원 생산이 요구된다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주기에 따라 기지건설과 자원 수집이 분리됨</a:t>
            </a:r>
          </a:p>
        </p:txBody>
      </p:sp>
      <p:pic>
        <p:nvPicPr>
          <p:cNvPr id="15" name="그림 14" descr="텍스트, 스크린샷, 폰트, 라이선스이(가) 표시된 사진&#10;&#10;자동 생성된 설명">
            <a:extLst>
              <a:ext uri="{FF2B5EF4-FFF2-40B4-BE49-F238E27FC236}">
                <a16:creationId xmlns:a16="http://schemas.microsoft.com/office/drawing/2014/main" id="{11D238C7-C84B-6A50-754C-12C7C602D9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0" y="3994947"/>
            <a:ext cx="3266088" cy="64015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BE95FB0-56A8-11CF-57D7-35117B4A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59" y="4776718"/>
            <a:ext cx="3057801" cy="4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9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03038" y="99330"/>
            <a:ext cx="922047" cy="528548"/>
            <a:chOff x="9817383" y="99330"/>
            <a:chExt cx="922047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17383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 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38" idx="6"/>
          </p:cNvCxnSpPr>
          <p:nvPr/>
        </p:nvCxnSpPr>
        <p:spPr>
          <a:xfrm>
            <a:off x="2905" y="564779"/>
            <a:ext cx="90763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7E8F90-43D8-47E0-20DC-4CD627F303AE}"/>
              </a:ext>
            </a:extLst>
          </p:cNvPr>
          <p:cNvSpPr txBox="1"/>
          <p:nvPr/>
        </p:nvSpPr>
        <p:spPr>
          <a:xfrm>
            <a:off x="5402541" y="1021037"/>
            <a:ext cx="138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연구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F6E2EB-2A7F-D36C-ACFA-36DBFB16BE33}"/>
              </a:ext>
            </a:extLst>
          </p:cNvPr>
          <p:cNvSpPr txBox="1"/>
          <p:nvPr/>
        </p:nvSpPr>
        <p:spPr>
          <a:xfrm>
            <a:off x="1531289" y="1482245"/>
            <a:ext cx="91294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밀물과 썰물에 따른 시간적 분리와 그로 인한 공간적 분리가 생기는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시간에 따라 강해지는 난관을 극복하기 위해 자동화 기지를 설계 하고 활용하는 게임 개발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쉐이더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코드를 이용한 </a:t>
            </a:r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백터</a:t>
            </a:r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아트 스타일의 파도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02B92-E4C3-8BBA-D61E-2A0EC45AC600}"/>
              </a:ext>
            </a:extLst>
          </p:cNvPr>
          <p:cNvSpPr txBox="1"/>
          <p:nvPr/>
        </p:nvSpPr>
        <p:spPr>
          <a:xfrm>
            <a:off x="4985172" y="3429000"/>
            <a:ext cx="162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기술적 요소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333FBCD-0E61-9DFF-C5E9-5F81D3D20FD2}"/>
              </a:ext>
            </a:extLst>
          </p:cNvPr>
          <p:cNvGrpSpPr/>
          <p:nvPr/>
        </p:nvGrpSpPr>
        <p:grpSpPr>
          <a:xfrm>
            <a:off x="4342478" y="4041045"/>
            <a:ext cx="2906345" cy="2041595"/>
            <a:chOff x="4368234" y="4262116"/>
            <a:chExt cx="2906345" cy="2041595"/>
          </a:xfrm>
        </p:grpSpPr>
        <p:pic>
          <p:nvPicPr>
            <p:cNvPr id="31" name="Picture 4" descr="직사각형, 사각형, 건물, 창문이(가) 표시된 사진&#10;&#10;자동 생성된 설명">
              <a:extLst>
                <a:ext uri="{FF2B5EF4-FFF2-40B4-BE49-F238E27FC236}">
                  <a16:creationId xmlns:a16="http://schemas.microsoft.com/office/drawing/2014/main" id="{19457734-5D28-67E7-DD2B-78448798955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234" y="4262116"/>
              <a:ext cx="2906345" cy="1672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52053B-1221-9448-2431-A318EAB03E29}"/>
                </a:ext>
              </a:extLst>
            </p:cNvPr>
            <p:cNvSpPr txBox="1"/>
            <p:nvPr/>
          </p:nvSpPr>
          <p:spPr>
            <a:xfrm>
              <a:off x="4823382" y="5934379"/>
              <a:ext cx="1996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다중 오브젝트 </a:t>
              </a:r>
              <a:r>
                <a:rPr lang="ko-KR" altLang="en-US" dirty="0" err="1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풀링</a:t>
              </a:r>
              <a:endPara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F2E2F5E-B780-5BBA-E536-C744184F629B}"/>
              </a:ext>
            </a:extLst>
          </p:cNvPr>
          <p:cNvGrpSpPr/>
          <p:nvPr/>
        </p:nvGrpSpPr>
        <p:grpSpPr>
          <a:xfrm>
            <a:off x="7476763" y="4041043"/>
            <a:ext cx="2916010" cy="2041597"/>
            <a:chOff x="7502519" y="4262114"/>
            <a:chExt cx="2916010" cy="2041597"/>
          </a:xfrm>
        </p:grpSpPr>
        <p:pic>
          <p:nvPicPr>
            <p:cNvPr id="34" name="Picture 6" descr="세계, 지도, 텍스트이(가) 표시된 사진&#10;&#10;자동 생성된 설명">
              <a:extLst>
                <a:ext uri="{FF2B5EF4-FFF2-40B4-BE49-F238E27FC236}">
                  <a16:creationId xmlns:a16="http://schemas.microsoft.com/office/drawing/2014/main" id="{F8B52F22-20F9-BD15-B30C-AD963DC77CE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519" y="4262114"/>
              <a:ext cx="2916010" cy="167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F4C2C-C144-48CC-3FE0-249E79D188E5}"/>
                </a:ext>
              </a:extLst>
            </p:cNvPr>
            <p:cNvSpPr txBox="1"/>
            <p:nvPr/>
          </p:nvSpPr>
          <p:spPr>
            <a:xfrm>
              <a:off x="8142576" y="5934379"/>
              <a:ext cx="1731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</a:t>
              </a:r>
              <a:endPara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AA95C3-EB93-FCC0-5016-813829774A9A}"/>
              </a:ext>
            </a:extLst>
          </p:cNvPr>
          <p:cNvGrpSpPr/>
          <p:nvPr/>
        </p:nvGrpSpPr>
        <p:grpSpPr>
          <a:xfrm>
            <a:off x="1198536" y="4041043"/>
            <a:ext cx="2916000" cy="2041597"/>
            <a:chOff x="1198536" y="4041043"/>
            <a:chExt cx="2916000" cy="20415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BEB263-FCE7-38C4-3FD0-80DC1AB8C833}"/>
                </a:ext>
              </a:extLst>
            </p:cNvPr>
            <p:cNvSpPr txBox="1"/>
            <p:nvPr/>
          </p:nvSpPr>
          <p:spPr>
            <a:xfrm>
              <a:off x="1556716" y="5713308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주기 변화의 파도 구현</a:t>
              </a:r>
              <a:endPara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  <p:pic>
          <p:nvPicPr>
            <p:cNvPr id="3" name="그림 2" descr="물, 야외, 호수, 스크린샷이(가) 표시된 사진&#10;&#10;자동 생성된 설명">
              <a:extLst>
                <a:ext uri="{FF2B5EF4-FFF2-40B4-BE49-F238E27FC236}">
                  <a16:creationId xmlns:a16="http://schemas.microsoft.com/office/drawing/2014/main" id="{7EF754DA-10A6-5660-3765-D4DBB23A185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536" y="4041043"/>
              <a:ext cx="2916000" cy="167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424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2905" y="550356"/>
            <a:ext cx="10238971" cy="1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5CAD74-4F9D-DA73-3D95-F80999632AFF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0B480-5737-7A9D-74C6-A210A2122B29}"/>
              </a:ext>
            </a:extLst>
          </p:cNvPr>
          <p:cNvSpPr txBox="1"/>
          <p:nvPr/>
        </p:nvSpPr>
        <p:spPr>
          <a:xfrm>
            <a:off x="4787794" y="1678935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수강 과목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C0CC9-FF27-FB49-7AD3-7F52313F97B6}"/>
              </a:ext>
            </a:extLst>
          </p:cNvPr>
          <p:cNvSpPr txBox="1"/>
          <p:nvPr/>
        </p:nvSpPr>
        <p:spPr>
          <a:xfrm>
            <a:off x="2455865" y="2565000"/>
            <a:ext cx="1869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조영환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네트워크 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CC19F-902D-22BC-F8C1-D9527C3555AD}"/>
              </a:ext>
            </a:extLst>
          </p:cNvPr>
          <p:cNvSpPr txBox="1"/>
          <p:nvPr/>
        </p:nvSpPr>
        <p:spPr>
          <a:xfrm>
            <a:off x="5342428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김태현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데이터베이스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D7CBD-3DE5-DC02-B9CB-21609EF96CEF}"/>
              </a:ext>
            </a:extLst>
          </p:cNvPr>
          <p:cNvSpPr txBox="1"/>
          <p:nvPr/>
        </p:nvSpPr>
        <p:spPr>
          <a:xfrm>
            <a:off x="7852285" y="2565000"/>
            <a:ext cx="1507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양영현</a:t>
            </a:r>
            <a:endParaRPr lang="en-US" altLang="ko-KR" sz="20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애니메이션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기획</a:t>
            </a:r>
            <a:endParaRPr lang="en-US" altLang="ko-KR" sz="16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인터페이스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00315B-386E-204E-0A55-C30E2A3A9440}"/>
              </a:ext>
            </a:extLst>
          </p:cNvPr>
          <p:cNvGrpSpPr/>
          <p:nvPr/>
        </p:nvGrpSpPr>
        <p:grpSpPr>
          <a:xfrm>
            <a:off x="2120914" y="4481934"/>
            <a:ext cx="7950173" cy="915885"/>
            <a:chOff x="1266827" y="4913734"/>
            <a:chExt cx="7950173" cy="915885"/>
          </a:xfrm>
        </p:grpSpPr>
        <p:pic>
          <p:nvPicPr>
            <p:cNvPr id="8" name="Picture 2" descr="Visual Studio - Wikipedia">
              <a:extLst>
                <a:ext uri="{FF2B5EF4-FFF2-40B4-BE49-F238E27FC236}">
                  <a16:creationId xmlns:a16="http://schemas.microsoft.com/office/drawing/2014/main" id="{8203CE35-3E70-397C-5225-BF32F0F0C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7" y="4964854"/>
              <a:ext cx="813646" cy="81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깃허브 - 위키백과, 우리 모두의 백과사전">
              <a:extLst>
                <a:ext uri="{FF2B5EF4-FFF2-40B4-BE49-F238E27FC236}">
                  <a16:creationId xmlns:a16="http://schemas.microsoft.com/office/drawing/2014/main" id="{6BC21EF8-03E3-8E64-F9F5-BB8C1A9A3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248" y="4913734"/>
              <a:ext cx="887056" cy="91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Unity | Facebook">
              <a:extLst>
                <a:ext uri="{FF2B5EF4-FFF2-40B4-BE49-F238E27FC236}">
                  <a16:creationId xmlns:a16="http://schemas.microsoft.com/office/drawing/2014/main" id="{6CE367D4-D9BA-FBD7-15D3-0DB5A1FBB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079" y="4921237"/>
              <a:ext cx="908382" cy="90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어도비 일러스트레이터 - 위키백과, 우리 모두의 백과사전">
              <a:extLst>
                <a:ext uri="{FF2B5EF4-FFF2-40B4-BE49-F238E27FC236}">
                  <a16:creationId xmlns:a16="http://schemas.microsoft.com/office/drawing/2014/main" id="{4C7CC0E2-3B85-9393-4D8D-B3EFF92BA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393" y="4943945"/>
              <a:ext cx="908382" cy="88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오토데스크] 3D 모델링 및 렌더링을 위한 오토데스크 3Ds MAX 2021 신기능 안내 : 네이버 블로그">
              <a:extLst>
                <a:ext uri="{FF2B5EF4-FFF2-40B4-BE49-F238E27FC236}">
                  <a16:creationId xmlns:a16="http://schemas.microsoft.com/office/drawing/2014/main" id="{C02CF139-88FB-6C48-749B-422918108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550" y="4919196"/>
              <a:ext cx="910422" cy="91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lh7-us.googleusercontent.com/T1EFCdF3bE8hIkUvI8p-I39OWDTdnXZmlNGI5-vMmNGf2RFz5qD2PeBSfq2_XQOUiYF4DiBDMZZO4HWqdrj6KtNothBWVh6HfJEWUQ_jRqfwfEGHIreyEeVNrYBveUDf-VzXAZt2SOeU_KuszmErcQ=s2048">
              <a:extLst>
                <a:ext uri="{FF2B5EF4-FFF2-40B4-BE49-F238E27FC236}">
                  <a16:creationId xmlns:a16="http://schemas.microsoft.com/office/drawing/2014/main" id="{98F6D78A-B3E9-E866-B5A8-48EB3674D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3750" y="4921236"/>
              <a:ext cx="1013250" cy="90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AB18346-95E7-8E85-91B8-93A6EBD7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236" y="4943707"/>
              <a:ext cx="908382" cy="885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745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2905" y="554288"/>
            <a:ext cx="11268092" cy="104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EBFB62-89B8-80AC-3273-D73EF93F37C4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80D85-F983-88C2-118F-84399BE79B94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CF1B8D-3CDD-E6D5-7C96-A5B4CD6B3085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5CAD74-4F9D-DA73-3D95-F80999632AFF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5E026E-309B-23B2-4BC9-DE2C0D9B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244" y="4876799"/>
            <a:ext cx="2361573" cy="1206219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0B52C8EA-BA72-7CF2-4931-6992BC4513A0}"/>
              </a:ext>
            </a:extLst>
          </p:cNvPr>
          <p:cNvSpPr/>
          <p:nvPr/>
        </p:nvSpPr>
        <p:spPr>
          <a:xfrm>
            <a:off x="11270997" y="476764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266DB2-BA48-6184-357E-6B7B5FD075B7}"/>
              </a:ext>
            </a:extLst>
          </p:cNvPr>
          <p:cNvSpPr txBox="1"/>
          <p:nvPr/>
        </p:nvSpPr>
        <p:spPr>
          <a:xfrm>
            <a:off x="5732758" y="930380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DB1DBD-BC38-7A9C-C4EA-EC9C903C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9" y="1757646"/>
            <a:ext cx="7391353" cy="43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9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5461857" y="1520185"/>
            <a:ext cx="126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참고문헌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6509" y="214248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참고자료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50631" y="2550232"/>
            <a:ext cx="249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Kurzgesagt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 (</a:t>
            </a:r>
            <a:r>
              <a:rPr lang="en-US" altLang="ko-KR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youtube</a:t>
            </a:r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2"/>
              </a:rPr>
              <a:t>)</a:t>
            </a:r>
            <a:endParaRPr lang="en-US" altLang="ko-KR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Minecraft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96509" y="338009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참고게임</a:t>
            </a:r>
            <a:endParaRPr lang="ko-KR" altLang="en-US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26877" y="3787840"/>
            <a:ext cx="2541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FF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Sunkenland</a:t>
            </a:r>
            <a:r>
              <a:rPr lang="en-US" altLang="ko-KR" dirty="0">
                <a:solidFill>
                  <a:srgbClr val="FFFF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(Steam</a:t>
            </a:r>
            <a:r>
              <a:rPr lang="en-US" altLang="ko-KR" dirty="0">
                <a:solidFill>
                  <a:schemeClr val="accent4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dirty="0">
              <a:solidFill>
                <a:schemeClr val="accent4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4"/>
              </a:rPr>
              <a:t>Minecraft (Homepage)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 err="1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Frostpunk</a:t>
            </a:r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 (Steam)</a:t>
            </a:r>
            <a:endParaRPr lang="en-US" altLang="ko-KR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  <a:hlinkClick r:id="rId6"/>
              </a:rPr>
              <a:t>Garry’s mod (Steam)</a:t>
            </a:r>
            <a:endParaRPr lang="ko-KR" altLang="en-US" dirty="0">
              <a:solidFill>
                <a:srgbClr val="FFC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B01ADD2-E8D4-D54A-A422-DE10E58F3944}"/>
              </a:ext>
            </a:extLst>
          </p:cNvPr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8B83FBA-2E05-B1FF-19C0-9BA1CA30AF01}"/>
              </a:ext>
            </a:extLst>
          </p:cNvPr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7E4A40A-4E87-FD9D-6868-E7B9F04EA842}"/>
                </a:ext>
              </a:extLst>
            </p:cNvPr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6C347-6549-0C46-D8AA-C2AB0D5E2F41}"/>
                </a:ext>
              </a:extLst>
            </p:cNvPr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C7F5783-FC8A-D4A5-B35A-EB601A4BCA08}"/>
              </a:ext>
            </a:extLst>
          </p:cNvPr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B6EAD5F-4787-D5A1-78CF-52F89F129319}"/>
                </a:ext>
              </a:extLst>
            </p:cNvPr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DFEFEA-FB71-5E2E-FEA4-1847002DD85A}"/>
                </a:ext>
              </a:extLst>
            </p:cNvPr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34E1DC-DCA4-ADCF-A46F-ECA72F96727A}"/>
              </a:ext>
            </a:extLst>
          </p:cNvPr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0370A8B-8CE2-6F4C-91E0-62683BFCE16E}"/>
                </a:ext>
              </a:extLst>
            </p:cNvPr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AED281-CDA5-5BFB-3B58-05C874B2C65F}"/>
                </a:ext>
              </a:extLst>
            </p:cNvPr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5752FD8-2F39-9ECD-9481-281AE9A0C9CA}"/>
              </a:ext>
            </a:extLst>
          </p:cNvPr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B7FB93-EF02-5AF0-6AC3-D5E13278784D}"/>
                </a:ext>
              </a:extLst>
            </p:cNvPr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4F753E-E3DF-79A7-508B-210995039898}"/>
                </a:ext>
              </a:extLst>
            </p:cNvPr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4A5617D-2296-7786-1BBC-DB46A60DE398}"/>
              </a:ext>
            </a:extLst>
          </p:cNvPr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377BDCA-E2C4-DA6A-A9BA-EEB574479961}"/>
                </a:ext>
              </a:extLst>
            </p:cNvPr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FB3A52-66B0-5389-74E6-73E43338F791}"/>
                </a:ext>
              </a:extLst>
            </p:cNvPr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9E89869-3F54-1D9B-AE29-C449C311C7D7}"/>
              </a:ext>
            </a:extLst>
          </p:cNvPr>
          <p:cNvGrpSpPr/>
          <p:nvPr/>
        </p:nvGrpSpPr>
        <p:grpSpPr>
          <a:xfrm>
            <a:off x="8174649" y="99330"/>
            <a:ext cx="1667443" cy="528548"/>
            <a:chOff x="8403342" y="99330"/>
            <a:chExt cx="1667443" cy="528548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14FF6E3-1611-62BB-2214-D419F5AB72A1}"/>
                </a:ext>
              </a:extLst>
            </p:cNvPr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64150E-65A2-935E-0C2D-015604E379F5}"/>
                </a:ext>
              </a:extLst>
            </p:cNvPr>
            <p:cNvSpPr txBox="1"/>
            <p:nvPr/>
          </p:nvSpPr>
          <p:spPr>
            <a:xfrm>
              <a:off x="8403342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F8EB771-3F81-7214-7F9C-893B28747B0C}"/>
              </a:ext>
            </a:extLst>
          </p:cNvPr>
          <p:cNvGrpSpPr/>
          <p:nvPr/>
        </p:nvGrpSpPr>
        <p:grpSpPr>
          <a:xfrm>
            <a:off x="9723075" y="99330"/>
            <a:ext cx="881973" cy="528548"/>
            <a:chOff x="9837420" y="99330"/>
            <a:chExt cx="881973" cy="52854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69F02D-959F-1FA0-2CF4-F177883FDDB7}"/>
                </a:ext>
              </a:extLst>
            </p:cNvPr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98FBE6-B8FA-7081-F041-BAAE6A7BFFA0}"/>
                </a:ext>
              </a:extLst>
            </p:cNvPr>
            <p:cNvSpPr txBox="1"/>
            <p:nvPr/>
          </p:nvSpPr>
          <p:spPr>
            <a:xfrm>
              <a:off x="9837420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EC1A4A0-15C0-0945-14A7-3D018800DD39}"/>
              </a:ext>
            </a:extLst>
          </p:cNvPr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DBC6CDC2-313B-6CA2-EBF0-181774DCF70F}"/>
                </a:ext>
              </a:extLst>
            </p:cNvPr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EA1A441-CFFD-A73C-8F07-52274ED5632A}"/>
                </a:ext>
              </a:extLst>
            </p:cNvPr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56494A5-67C9-D198-C02F-48B053E8F465}"/>
              </a:ext>
            </a:extLst>
          </p:cNvPr>
          <p:cNvCxnSpPr>
            <a:stCxn id="11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72542A4-6AF1-421B-A3DA-DD0FE8BE7E15}"/>
              </a:ext>
            </a:extLst>
          </p:cNvPr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DC2C7BA-D695-996E-C259-F4C1E3E2F2FC}"/>
                </a:ext>
              </a:extLst>
            </p:cNvPr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1DAD54E-2024-9277-34CE-6BB250F52A10}"/>
                </a:ext>
              </a:extLst>
            </p:cNvPr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925A9F7-6E34-0596-FF5A-118A051ADB5F}"/>
              </a:ext>
            </a:extLst>
          </p:cNvPr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CA8A99F-4E83-DE1A-C4DF-9BFE6AFAD6DB}"/>
                </a:ext>
              </a:extLst>
            </p:cNvPr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0AC702D-B22A-57E4-0336-164F99417FAF}"/>
                </a:ext>
              </a:extLst>
            </p:cNvPr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66FE753-03FB-54A2-09F6-DCCFAE227D85}"/>
              </a:ext>
            </a:extLst>
          </p:cNvPr>
          <p:cNvCxnSpPr>
            <a:cxnSpLocks/>
          </p:cNvCxnSpPr>
          <p:nvPr/>
        </p:nvCxnSpPr>
        <p:spPr>
          <a:xfrm>
            <a:off x="2905" y="564779"/>
            <a:ext cx="121890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2E22324F-C432-00CC-76D3-595048AD3948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AD24B8ED-18C3-0486-59DF-4A01FDA113EF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1018150-2125-230C-C4DF-2C765D92664D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0A619AA-5473-DD74-B8E4-F53BF56A81C9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14FD10F-102E-2BB8-81F4-809FFE22D357}"/>
              </a:ext>
            </a:extLst>
          </p:cNvPr>
          <p:cNvSpPr/>
          <p:nvPr/>
        </p:nvSpPr>
        <p:spPr>
          <a:xfrm>
            <a:off x="6869445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270596D-3031-E449-AE3E-1AB85D63850B}"/>
              </a:ext>
            </a:extLst>
          </p:cNvPr>
          <p:cNvSpPr/>
          <p:nvPr/>
        </p:nvSpPr>
        <p:spPr>
          <a:xfrm>
            <a:off x="7789496" y="48069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8C55012-6802-1E62-AC45-C5883A033476}"/>
              </a:ext>
            </a:extLst>
          </p:cNvPr>
          <p:cNvSpPr/>
          <p:nvPr/>
        </p:nvSpPr>
        <p:spPr>
          <a:xfrm>
            <a:off x="8932063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FEDFCA2-D89E-7579-141A-E3B24E3C2E23}"/>
              </a:ext>
            </a:extLst>
          </p:cNvPr>
          <p:cNvSpPr/>
          <p:nvPr/>
        </p:nvSpPr>
        <p:spPr>
          <a:xfrm>
            <a:off x="10094695" y="476765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68C541C-76AF-F641-66F2-A79EB2C00C43}"/>
              </a:ext>
            </a:extLst>
          </p:cNvPr>
          <p:cNvSpPr/>
          <p:nvPr/>
        </p:nvSpPr>
        <p:spPr>
          <a:xfrm>
            <a:off x="11270997" y="476764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5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108" y="261712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2890391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14024" y="2435434"/>
            <a:ext cx="922047" cy="528548"/>
            <a:chOff x="314024" y="2435434"/>
            <a:chExt cx="922047" cy="528548"/>
          </a:xfrm>
        </p:grpSpPr>
        <p:sp>
          <p:nvSpPr>
            <p:cNvPr id="5" name="타원 4"/>
            <p:cNvSpPr/>
            <p:nvPr/>
          </p:nvSpPr>
          <p:spPr>
            <a:xfrm>
              <a:off x="701458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4024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09258" y="2435434"/>
            <a:ext cx="922047" cy="528548"/>
            <a:chOff x="1431512" y="2435434"/>
            <a:chExt cx="922047" cy="528548"/>
          </a:xfrm>
        </p:grpSpPr>
        <p:sp>
          <p:nvSpPr>
            <p:cNvPr id="7" name="타원 6"/>
            <p:cNvSpPr/>
            <p:nvPr/>
          </p:nvSpPr>
          <p:spPr>
            <a:xfrm>
              <a:off x="1818944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1512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04492" y="2435434"/>
            <a:ext cx="922047" cy="528548"/>
            <a:chOff x="2549000" y="2435434"/>
            <a:chExt cx="922047" cy="528548"/>
          </a:xfrm>
        </p:grpSpPr>
        <p:sp>
          <p:nvSpPr>
            <p:cNvPr id="9" name="타원 8"/>
            <p:cNvSpPr/>
            <p:nvPr/>
          </p:nvSpPr>
          <p:spPr>
            <a:xfrm>
              <a:off x="293643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49000" y="2435434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32400" y="2435434"/>
            <a:ext cx="1056700" cy="528548"/>
            <a:chOff x="3666488" y="2435434"/>
            <a:chExt cx="1056700" cy="528548"/>
          </a:xfrm>
        </p:grpSpPr>
        <p:sp>
          <p:nvSpPr>
            <p:cNvPr id="11" name="타원 10"/>
            <p:cNvSpPr/>
            <p:nvPr/>
          </p:nvSpPr>
          <p:spPr>
            <a:xfrm>
              <a:off x="4121242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66488" y="2435434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73042" y="3059668"/>
            <a:ext cx="1184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게임월드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바이옴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시스템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플레이어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244842" y="2435434"/>
            <a:ext cx="747320" cy="528548"/>
            <a:chOff x="5068509" y="2435434"/>
            <a:chExt cx="747320" cy="528548"/>
          </a:xfrm>
        </p:grpSpPr>
        <p:sp>
          <p:nvSpPr>
            <p:cNvPr id="15" name="타원 14"/>
            <p:cNvSpPr/>
            <p:nvPr/>
          </p:nvSpPr>
          <p:spPr>
            <a:xfrm>
              <a:off x="536857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6850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67463" y="3068350"/>
            <a:ext cx="5020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부족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양호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과잉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6374" y="2435434"/>
            <a:ext cx="747320" cy="528548"/>
            <a:chOff x="6357515" y="2435434"/>
            <a:chExt cx="747320" cy="528548"/>
          </a:xfrm>
        </p:grpSpPr>
        <p:sp>
          <p:nvSpPr>
            <p:cNvPr id="18" name="타원 17"/>
            <p:cNvSpPr/>
            <p:nvPr/>
          </p:nvSpPr>
          <p:spPr>
            <a:xfrm>
              <a:off x="6657579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7515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29649" y="3068350"/>
            <a:ext cx="660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건축재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원자재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식재료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연료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349173" y="2435434"/>
            <a:ext cx="747320" cy="528548"/>
            <a:chOff x="7610459" y="2435434"/>
            <a:chExt cx="747320" cy="528548"/>
          </a:xfrm>
        </p:grpSpPr>
        <p:sp>
          <p:nvSpPr>
            <p:cNvPr id="21" name="타원 20"/>
            <p:cNvSpPr/>
            <p:nvPr/>
          </p:nvSpPr>
          <p:spPr>
            <a:xfrm>
              <a:off x="7910520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10459" y="243543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965724" y="2435434"/>
            <a:ext cx="1667443" cy="528548"/>
            <a:chOff x="8403340" y="2435434"/>
            <a:chExt cx="1667443" cy="528548"/>
          </a:xfrm>
        </p:grpSpPr>
        <p:sp>
          <p:nvSpPr>
            <p:cNvPr id="24" name="타원 23"/>
            <p:cNvSpPr/>
            <p:nvPr/>
          </p:nvSpPr>
          <p:spPr>
            <a:xfrm>
              <a:off x="9163461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03340" y="2435434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617814" y="2435434"/>
            <a:ext cx="881973" cy="528548"/>
            <a:chOff x="9837421" y="2435434"/>
            <a:chExt cx="881973" cy="528548"/>
          </a:xfrm>
        </p:grpSpPr>
        <p:sp>
          <p:nvSpPr>
            <p:cNvPr id="35" name="타원 34"/>
            <p:cNvSpPr/>
            <p:nvPr/>
          </p:nvSpPr>
          <p:spPr>
            <a:xfrm>
              <a:off x="10204805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37421" y="2435434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709652" y="2435434"/>
            <a:ext cx="1269898" cy="528548"/>
            <a:chOff x="10709652" y="2435434"/>
            <a:chExt cx="1269898" cy="528548"/>
          </a:xfrm>
        </p:grpSpPr>
        <p:sp>
          <p:nvSpPr>
            <p:cNvPr id="38" name="타원 37"/>
            <p:cNvSpPr/>
            <p:nvPr/>
          </p:nvSpPr>
          <p:spPr>
            <a:xfrm>
              <a:off x="11270997" y="2816801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709652" y="2435434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FEBE4C-35FC-3FC9-8E16-611DD28E1263}"/>
              </a:ext>
            </a:extLst>
          </p:cNvPr>
          <p:cNvSpPr txBox="1"/>
          <p:nvPr/>
        </p:nvSpPr>
        <p:spPr>
          <a:xfrm>
            <a:off x="3912544" y="3059668"/>
            <a:ext cx="10262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파도주기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r>
              <a:rPr lang="en-US" altLang="ko-KR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F969A4-7A59-403D-FE1C-55CABD13CDD6}"/>
              </a:ext>
            </a:extLst>
          </p:cNvPr>
          <p:cNvSpPr txBox="1"/>
          <p:nvPr/>
        </p:nvSpPr>
        <p:spPr>
          <a:xfrm>
            <a:off x="8013804" y="3068349"/>
            <a:ext cx="15712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파도구현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다중 오브젝트 </a:t>
            </a:r>
            <a:r>
              <a:rPr lang="ko-KR" altLang="en-US" sz="14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풀링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절차적 생성</a:t>
            </a:r>
            <a:endParaRPr lang="en-US" altLang="ko-KR" sz="1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1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706295" y="5470675"/>
            <a:ext cx="67794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지구와 점차 가까워지는 달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지구로 다가오는 달에 의해 점차 강력해지는 밀물과 썰물에서 살아남아라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5D515C7-9F32-5C61-0D80-A457923F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4" y="1442217"/>
            <a:ext cx="3807687" cy="38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69372B-8A1D-81E2-4DD3-47D36BB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68" y="2735532"/>
            <a:ext cx="1221056" cy="122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pic>
        <p:nvPicPr>
          <p:cNvPr id="3" name="Picture 8" descr="Out of Scale: A Kurzgesagt Adventure (2023)">
            <a:extLst>
              <a:ext uri="{FF2B5EF4-FFF2-40B4-BE49-F238E27FC236}">
                <a16:creationId xmlns:a16="http://schemas.microsoft.com/office/drawing/2014/main" id="{00632FE6-2198-D44B-404F-14E91F4A0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9656"/>
          <a:stretch/>
        </p:blipFill>
        <p:spPr bwMode="auto">
          <a:xfrm>
            <a:off x="8096124" y="1711823"/>
            <a:ext cx="3123239" cy="30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E67E7-FD86-0664-47B0-B8AFAD0ADEA2}"/>
              </a:ext>
            </a:extLst>
          </p:cNvPr>
          <p:cNvSpPr txBox="1"/>
          <p:nvPr/>
        </p:nvSpPr>
        <p:spPr>
          <a:xfrm>
            <a:off x="8231198" y="4814588"/>
            <a:ext cx="2853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Out of scale : a </a:t>
            </a:r>
            <a:r>
              <a:rPr lang="en-US" altLang="ko-KR" sz="1200" dirty="0" err="1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Kurzgesagt</a:t>
            </a:r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Adventure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벡터 디자인 컨셉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A743-3E28-81BB-2FC2-CA410D915BAF}"/>
              </a:ext>
            </a:extLst>
          </p:cNvPr>
          <p:cNvSpPr txBox="1"/>
          <p:nvPr/>
        </p:nvSpPr>
        <p:spPr>
          <a:xfrm>
            <a:off x="5166901" y="4814588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SATISFACTORY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설계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6" name="그림 5" descr="텍스트, 만화 영화, PC 게임, 소설이(가) 표시된 사진&#10;&#10;자동 생성된 설명">
            <a:extLst>
              <a:ext uri="{FF2B5EF4-FFF2-40B4-BE49-F238E27FC236}">
                <a16:creationId xmlns:a16="http://schemas.microsoft.com/office/drawing/2014/main" id="{63A5195F-331B-8C7A-BE28-E2847670B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45" y="1711823"/>
            <a:ext cx="2869714" cy="3013200"/>
          </a:xfrm>
          <a:prstGeom prst="rect">
            <a:avLst/>
          </a:prstGeom>
        </p:spPr>
      </p:pic>
      <p:pic>
        <p:nvPicPr>
          <p:cNvPr id="7" name="Picture 8" descr="Sunkenland - IGN">
            <a:extLst>
              <a:ext uri="{FF2B5EF4-FFF2-40B4-BE49-F238E27FC236}">
                <a16:creationId xmlns:a16="http://schemas.microsoft.com/office/drawing/2014/main" id="{8FB83413-4BE8-32D3-6030-59771DD7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39" y="1711823"/>
            <a:ext cx="3013200" cy="3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E45C2-18AD-3D8B-3D17-F4F24C3B0F40}"/>
              </a:ext>
            </a:extLst>
          </p:cNvPr>
          <p:cNvSpPr txBox="1"/>
          <p:nvPr/>
        </p:nvSpPr>
        <p:spPr>
          <a:xfrm>
            <a:off x="1584034" y="4814588"/>
            <a:ext cx="1542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SUNKENLAND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생존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요소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70" idx="6"/>
          </p:cNvCxnSpPr>
          <p:nvPr/>
        </p:nvCxnSpPr>
        <p:spPr>
          <a:xfrm flipV="1">
            <a:off x="2905" y="554288"/>
            <a:ext cx="2077568" cy="104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2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905" y="564779"/>
            <a:ext cx="31622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424B6F-1BE0-B894-DA54-496DA48664B9}"/>
              </a:ext>
            </a:extLst>
          </p:cNvPr>
          <p:cNvGrpSpPr/>
          <p:nvPr/>
        </p:nvGrpSpPr>
        <p:grpSpPr>
          <a:xfrm>
            <a:off x="1315420" y="1605313"/>
            <a:ext cx="2430000" cy="3893595"/>
            <a:chOff x="1315420" y="1605313"/>
            <a:chExt cx="2430000" cy="3893595"/>
          </a:xfrm>
        </p:grpSpPr>
        <p:pic>
          <p:nvPicPr>
            <p:cNvPr id="9" name="그림 8" descr="스크린샷, 다채로움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C2FE020-D86B-E49B-D9B8-DA43D15BB5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420" y="1605313"/>
              <a:ext cx="2430000" cy="2566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F30F10-8F74-4F6D-0D09-BEBF96EE63A5}"/>
                </a:ext>
              </a:extLst>
            </p:cNvPr>
            <p:cNvSpPr txBox="1"/>
            <p:nvPr/>
          </p:nvSpPr>
          <p:spPr>
            <a:xfrm>
              <a:off x="1539612" y="4283191"/>
              <a:ext cx="2015295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16Km x 16Km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크기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게임월드 제작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절차적 생성 기법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F79CD0-77F2-DCB8-4A38-802295CA42EC}"/>
              </a:ext>
            </a:extLst>
          </p:cNvPr>
          <p:cNvGrpSpPr/>
          <p:nvPr/>
        </p:nvGrpSpPr>
        <p:grpSpPr>
          <a:xfrm>
            <a:off x="8215833" y="1605313"/>
            <a:ext cx="2430000" cy="4309093"/>
            <a:chOff x="8215833" y="1605313"/>
            <a:chExt cx="2430000" cy="4309093"/>
          </a:xfrm>
        </p:grpSpPr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0BEE8DDE-F7F4-DD8C-5085-FCA6FECAC17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833" y="1605313"/>
              <a:ext cx="2430000" cy="25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390437-3EEA-64C8-4905-32E45C691E27}"/>
                </a:ext>
              </a:extLst>
            </p:cNvPr>
            <p:cNvSpPr txBox="1"/>
            <p:nvPr/>
          </p:nvSpPr>
          <p:spPr>
            <a:xfrm>
              <a:off x="8711724" y="4283190"/>
              <a:ext cx="1438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플레이어</a:t>
              </a:r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키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180cm</a:t>
              </a:r>
              <a:b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무게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:70kg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보폭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80cm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달리기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 4km/h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걷기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:2km/h</a:t>
              </a:r>
              <a:endParaRPr lang="ko-KR" altLang="en-US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3DDFC2-9DC8-FC46-00B2-C618A4124FB0}"/>
              </a:ext>
            </a:extLst>
          </p:cNvPr>
          <p:cNvGrpSpPr/>
          <p:nvPr/>
        </p:nvGrpSpPr>
        <p:grpSpPr>
          <a:xfrm>
            <a:off x="4012291" y="1605313"/>
            <a:ext cx="3993401" cy="3893595"/>
            <a:chOff x="4012291" y="1605313"/>
            <a:chExt cx="3993401" cy="38935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427DF6-6E46-0BDB-B157-2E2E212C3DDC}"/>
                </a:ext>
              </a:extLst>
            </p:cNvPr>
            <p:cNvSpPr txBox="1"/>
            <p:nvPr/>
          </p:nvSpPr>
          <p:spPr>
            <a:xfrm>
              <a:off x="4012291" y="4283191"/>
              <a:ext cx="3993401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바이옴</a:t>
              </a:r>
              <a:endParaRPr lang="en-US" altLang="ko-KR" sz="20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endParaRPr lang="en-US" altLang="ko-KR" sz="5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지형을 지리</a:t>
              </a:r>
              <a:r>
                <a: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위치에 따라 구분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구분된 지형을 따라 자원을 분포</a:t>
              </a:r>
              <a:endParaRPr lang="en-US" altLang="ko-KR" sz="16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원하는 아이템을 얻기 위해 다양한 지형을 탐험</a:t>
              </a:r>
            </a:p>
          </p:txBody>
        </p:sp>
        <p:pic>
          <p:nvPicPr>
            <p:cNvPr id="18" name="그림 17" descr="다채로움, 지도이(가) 표시된 사진&#10;&#10;자동 생성된 설명">
              <a:extLst>
                <a:ext uri="{FF2B5EF4-FFF2-40B4-BE49-F238E27FC236}">
                  <a16:creationId xmlns:a16="http://schemas.microsoft.com/office/drawing/2014/main" id="{BF608676-7FF1-BA65-FF56-0B034705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36" y="1605313"/>
              <a:ext cx="2717788" cy="2566800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9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4" cy="528548"/>
            <a:chOff x="8403340" y="99330"/>
            <a:chExt cx="1667444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7" y="99330"/>
            <a:ext cx="881973" cy="528548"/>
            <a:chOff x="9837422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2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https://lh7-us.googleusercontent.com/kQVNu92-H_lSQzWyD9XE3cvmqpeW1W4LALI7z_64CaW5WN7o5XbQtpoitjlXaiRCz1P046a-MFCHR9ccTePH5hxlb8p1VBWJgDV2wbZsWFdhetw_01ANhKBcNPGWiq7Jp8fvi3RdgQHmTWBuQS3saQ=s2048">
            <a:extLst>
              <a:ext uri="{FF2B5EF4-FFF2-40B4-BE49-F238E27FC236}">
                <a16:creationId xmlns:a16="http://schemas.microsoft.com/office/drawing/2014/main" id="{36F2C5C1-2563-44F0-B7F9-14AD6839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5" y="1770557"/>
            <a:ext cx="5550649" cy="35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F7C21-8053-16BF-3419-9988EFE33198}"/>
              </a:ext>
            </a:extLst>
          </p:cNvPr>
          <p:cNvSpPr txBox="1"/>
          <p:nvPr/>
        </p:nvSpPr>
        <p:spPr>
          <a:xfrm>
            <a:off x="6387078" y="1472196"/>
            <a:ext cx="52425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주기의 지속 시간이 길어진다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기간이 길어지면 소비재 비축 요구량이 늘어나 소비재 생산량을 증가 시켜야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기간이 길어지면 기지를 정비하지 못하는 기간이 늘어나 자동화 설계를 수정할 기회가 줄어든다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시간이 지나면서 밀물과 썰물의 해수면의 변화가 커진다</a:t>
            </a:r>
            <a:r>
              <a:rPr lang="en-US" altLang="ko-KR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endParaRPr lang="en-US" altLang="ko-KR" sz="2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기간에는 수위가 높아져서 높은 건물을 점령해야 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기간에는 수위가 낮아져서 드러나는 지역을 탐사할 수 있게 된다</a:t>
            </a:r>
            <a:r>
              <a:rPr lang="en-US" altLang="ko-KR" sz="17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74FC8-2EED-A4E5-DC84-98167167B3A1}"/>
              </a:ext>
            </a:extLst>
          </p:cNvPr>
          <p:cNvSpPr txBox="1"/>
          <p:nvPr/>
        </p:nvSpPr>
        <p:spPr>
          <a:xfrm>
            <a:off x="5132745" y="983774"/>
            <a:ext cx="141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파도 주기</a:t>
            </a:r>
          </a:p>
        </p:txBody>
      </p:sp>
    </p:spTree>
    <p:extLst>
      <p:ext uri="{BB962C8B-B14F-4D97-AF65-F5344CB8AC3E}">
        <p14:creationId xmlns:p14="http://schemas.microsoft.com/office/powerpoint/2010/main" val="35053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B7434-043A-2D75-D03C-DBE5D8B34667}"/>
              </a:ext>
            </a:extLst>
          </p:cNvPr>
          <p:cNvSpPr txBox="1"/>
          <p:nvPr/>
        </p:nvSpPr>
        <p:spPr>
          <a:xfrm>
            <a:off x="4973740" y="1347562"/>
            <a:ext cx="224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 외부와 내부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8D8ADD-47EE-EAFA-4718-6D87710903B1}"/>
              </a:ext>
            </a:extLst>
          </p:cNvPr>
          <p:cNvGrpSpPr/>
          <p:nvPr/>
        </p:nvGrpSpPr>
        <p:grpSpPr>
          <a:xfrm>
            <a:off x="1112861" y="1911667"/>
            <a:ext cx="9966278" cy="2598962"/>
            <a:chOff x="1112861" y="1537017"/>
            <a:chExt cx="9966278" cy="2598962"/>
          </a:xfrm>
        </p:grpSpPr>
        <p:pic>
          <p:nvPicPr>
            <p:cNvPr id="20" name="Picture 2" descr="https://lh7-us.googleusercontent.com/evz7LVhwROr_jxzKhu0oqFf4L_zTskZjnCtDW6HHKuiI2jtKKFYL0RgzYpmNQyHg88IFzhPZI_5xX8MJ3cPQa_PFnBXzqnWpdxOOPgwBbi6W4f_vGMub3SvouHWlpz2WIYqOqCHn1ZYj3FQZb4U0Sg=s2048">
              <a:extLst>
                <a:ext uri="{FF2B5EF4-FFF2-40B4-BE49-F238E27FC236}">
                  <a16:creationId xmlns:a16="http://schemas.microsoft.com/office/drawing/2014/main" id="{7402FE3E-AC3C-E12C-6E6B-ED0B1E763F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8" r="19468"/>
            <a:stretch/>
          </p:blipFill>
          <p:spPr bwMode="auto">
            <a:xfrm>
              <a:off x="1112861" y="1552057"/>
              <a:ext cx="2428875" cy="256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하늘, 사막, 모래언덕, 야외이(가) 표시된 사진&#10;&#10;자동 생성된 설명">
              <a:extLst>
                <a:ext uri="{FF2B5EF4-FFF2-40B4-BE49-F238E27FC236}">
                  <a16:creationId xmlns:a16="http://schemas.microsoft.com/office/drawing/2014/main" id="{1D5DE9B9-B91D-2879-8F53-02BD49D26D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2" r="26972"/>
            <a:stretch/>
          </p:blipFill>
          <p:spPr bwMode="auto">
            <a:xfrm>
              <a:off x="3690127" y="1537017"/>
              <a:ext cx="2463800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스크린샷, 만화 영화, 픽셀이(가) 표시된 사진&#10;&#10;자동 생성된 설명">
              <a:extLst>
                <a:ext uri="{FF2B5EF4-FFF2-40B4-BE49-F238E27FC236}">
                  <a16:creationId xmlns:a16="http://schemas.microsoft.com/office/drawing/2014/main" id="{B73BF343-35C0-FB61-69F0-67653D18BA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0" b="3760"/>
            <a:stretch/>
          </p:blipFill>
          <p:spPr bwMode="auto">
            <a:xfrm>
              <a:off x="8756494" y="1537017"/>
              <a:ext cx="2322645" cy="259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스크린샷, 픽셀이(가) 표시된 사진&#10;&#10;자동 생성된 설명">
              <a:extLst>
                <a:ext uri="{FF2B5EF4-FFF2-40B4-BE49-F238E27FC236}">
                  <a16:creationId xmlns:a16="http://schemas.microsoft.com/office/drawing/2014/main" id="{850B98CE-66D8-BE18-3925-5C77B57BEA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2737"/>
            <a:stretch/>
          </p:blipFill>
          <p:spPr bwMode="auto">
            <a:xfrm>
              <a:off x="6302318" y="1537017"/>
              <a:ext cx="2305786" cy="2580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2595A6A-F484-BA2C-6500-C28DEA188066}"/>
              </a:ext>
            </a:extLst>
          </p:cNvPr>
          <p:cNvSpPr txBox="1"/>
          <p:nvPr/>
        </p:nvSpPr>
        <p:spPr>
          <a:xfrm>
            <a:off x="1690544" y="4595066"/>
            <a:ext cx="119936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내부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건물 건설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정제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작업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ADE28F-197F-C4F5-2322-3FAD8A1EC0E7}"/>
              </a:ext>
            </a:extLst>
          </p:cNvPr>
          <p:cNvSpPr txBox="1"/>
          <p:nvPr/>
        </p:nvSpPr>
        <p:spPr>
          <a:xfrm>
            <a:off x="4298301" y="4595066"/>
            <a:ext cx="124745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외부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PVP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이주 할 기지 탐사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 수집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0E5B1-7320-2141-6CE6-51A5C2C3B49C}"/>
              </a:ext>
            </a:extLst>
          </p:cNvPr>
          <p:cNvSpPr txBox="1"/>
          <p:nvPr/>
        </p:nvSpPr>
        <p:spPr>
          <a:xfrm>
            <a:off x="6666374" y="4595066"/>
            <a:ext cx="1577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밀물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고지대로 대피해서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기지를 정비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2F1211-A4FD-C13C-290D-BDEBDD81F401}"/>
              </a:ext>
            </a:extLst>
          </p:cNvPr>
          <p:cNvSpPr txBox="1"/>
          <p:nvPr/>
        </p:nvSpPr>
        <p:spPr>
          <a:xfrm>
            <a:off x="8894140" y="4595066"/>
            <a:ext cx="2047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시기</a:t>
            </a:r>
            <a:endParaRPr lang="en-US" altLang="ko-KR" sz="28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저지대로 내려가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C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자원을 획득하고 탐사</a:t>
            </a:r>
            <a:r>
              <a:rPr lang="ko-KR" altLang="en-US" sz="12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하는 단계</a:t>
            </a:r>
            <a:endParaRPr lang="en-US" altLang="ko-KR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80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2905" y="564779"/>
            <a:ext cx="45458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BCCF-9B91-E901-71B0-2BA7E1225C7E}"/>
              </a:ext>
            </a:extLst>
          </p:cNvPr>
          <p:cNvSpPr txBox="1"/>
          <p:nvPr/>
        </p:nvSpPr>
        <p:spPr>
          <a:xfrm>
            <a:off x="5285524" y="134756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</a:t>
            </a:r>
          </a:p>
        </p:txBody>
      </p:sp>
      <p:pic>
        <p:nvPicPr>
          <p:cNvPr id="3" name="그림 2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A060DD3-B082-B0F6-9FE0-3553CDB21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0" y="2602500"/>
            <a:ext cx="4762500" cy="267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8FE53-CBE8-6064-4306-FE8CEBD33362}"/>
              </a:ext>
            </a:extLst>
          </p:cNvPr>
          <p:cNvSpPr txBox="1"/>
          <p:nvPr/>
        </p:nvSpPr>
        <p:spPr>
          <a:xfrm>
            <a:off x="6367798" y="3234309"/>
            <a:ext cx="476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썰물 기간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자원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수집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정제</a:t>
            </a:r>
            <a:r>
              <a:rPr lang="en-US" altLang="ko-KR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 생산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자동화 설계 및 자동화 건물 제작</a:t>
            </a:r>
            <a:endParaRPr lang="en-US" altLang="ko-KR" sz="24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0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0" y="55428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777696" y="99330"/>
            <a:ext cx="922047" cy="528548"/>
            <a:chOff x="2549000" y="99330"/>
            <a:chExt cx="922047" cy="528548"/>
          </a:xfrm>
        </p:grpSpPr>
        <p:sp>
          <p:nvSpPr>
            <p:cNvPr id="44" name="타원 43"/>
            <p:cNvSpPr/>
            <p:nvPr/>
          </p:nvSpPr>
          <p:spPr>
            <a:xfrm>
              <a:off x="293643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49000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배경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42207" y="99330"/>
            <a:ext cx="1056700" cy="528548"/>
            <a:chOff x="3666489" y="99330"/>
            <a:chExt cx="1056700" cy="528548"/>
          </a:xfrm>
        </p:grpSpPr>
        <p:sp>
          <p:nvSpPr>
            <p:cNvPr id="47" name="타원 46"/>
            <p:cNvSpPr/>
            <p:nvPr/>
          </p:nvSpPr>
          <p:spPr>
            <a:xfrm>
              <a:off x="4121242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66489" y="9933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플레이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91249" y="99330"/>
            <a:ext cx="747320" cy="528548"/>
            <a:chOff x="5068508" y="99330"/>
            <a:chExt cx="747320" cy="528548"/>
          </a:xfrm>
        </p:grpSpPr>
        <p:sp>
          <p:nvSpPr>
            <p:cNvPr id="50" name="타원 49"/>
            <p:cNvSpPr/>
            <p:nvPr/>
          </p:nvSpPr>
          <p:spPr>
            <a:xfrm>
              <a:off x="536857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8508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소비재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69383" y="99330"/>
            <a:ext cx="747320" cy="528548"/>
            <a:chOff x="6357516" y="99330"/>
            <a:chExt cx="747320" cy="528548"/>
          </a:xfrm>
        </p:grpSpPr>
        <p:sp>
          <p:nvSpPr>
            <p:cNvPr id="53" name="타원 52"/>
            <p:cNvSpPr/>
            <p:nvPr/>
          </p:nvSpPr>
          <p:spPr>
            <a:xfrm>
              <a:off x="6657579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7516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6.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아이템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89435" y="99330"/>
            <a:ext cx="747320" cy="528548"/>
            <a:chOff x="7610459" y="99330"/>
            <a:chExt cx="747320" cy="528548"/>
          </a:xfrm>
        </p:grpSpPr>
        <p:sp>
          <p:nvSpPr>
            <p:cNvPr id="56" name="타원 55"/>
            <p:cNvSpPr/>
            <p:nvPr/>
          </p:nvSpPr>
          <p:spPr>
            <a:xfrm>
              <a:off x="7910520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10459" y="9933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7.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차별성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174647" y="99330"/>
            <a:ext cx="1667443" cy="528548"/>
            <a:chOff x="8403340" y="99330"/>
            <a:chExt cx="1667443" cy="528548"/>
          </a:xfrm>
        </p:grpSpPr>
        <p:sp>
          <p:nvSpPr>
            <p:cNvPr id="59" name="타원 58"/>
            <p:cNvSpPr/>
            <p:nvPr/>
          </p:nvSpPr>
          <p:spPr>
            <a:xfrm>
              <a:off x="9163461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03340" y="99330"/>
              <a:ext cx="166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8.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연구 목표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기술적 요소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23076" y="99330"/>
            <a:ext cx="881973" cy="528548"/>
            <a:chOff x="9837421" y="99330"/>
            <a:chExt cx="881973" cy="528548"/>
          </a:xfrm>
        </p:grpSpPr>
        <p:sp>
          <p:nvSpPr>
            <p:cNvPr id="62" name="타원 61"/>
            <p:cNvSpPr/>
            <p:nvPr/>
          </p:nvSpPr>
          <p:spPr>
            <a:xfrm>
              <a:off x="10204805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837421" y="9933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9.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수강과목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09653" y="99330"/>
            <a:ext cx="1269898" cy="528548"/>
            <a:chOff x="10709653" y="99330"/>
            <a:chExt cx="1269898" cy="528548"/>
          </a:xfrm>
        </p:grpSpPr>
        <p:sp>
          <p:nvSpPr>
            <p:cNvPr id="65" name="타원 64"/>
            <p:cNvSpPr/>
            <p:nvPr/>
          </p:nvSpPr>
          <p:spPr>
            <a:xfrm>
              <a:off x="11270997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09653" y="99330"/>
              <a:ext cx="1269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10.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역할분담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일정</a:t>
              </a:r>
            </a:p>
          </p:txBody>
        </p:sp>
      </p:grpSp>
      <p:cxnSp>
        <p:nvCxnSpPr>
          <p:cNvPr id="67" name="직선 연결선 66"/>
          <p:cNvCxnSpPr>
            <a:stCxn id="41" idx="2"/>
          </p:cNvCxnSpPr>
          <p:nvPr/>
        </p:nvCxnSpPr>
        <p:spPr>
          <a:xfrm>
            <a:off x="701458" y="554288"/>
            <a:ext cx="1149054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545860" y="99330"/>
            <a:ext cx="922047" cy="528548"/>
            <a:chOff x="1431512" y="99330"/>
            <a:chExt cx="922047" cy="528548"/>
          </a:xfrm>
        </p:grpSpPr>
        <p:sp>
          <p:nvSpPr>
            <p:cNvPr id="69" name="TextBox 68"/>
            <p:cNvSpPr txBox="1"/>
            <p:nvPr/>
          </p:nvSpPr>
          <p:spPr>
            <a:xfrm>
              <a:off x="1431512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컨셉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1818944" y="480697"/>
              <a:ext cx="147181" cy="1471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4024" y="99330"/>
            <a:ext cx="922047" cy="528548"/>
            <a:chOff x="314024" y="99330"/>
            <a:chExt cx="922047" cy="528548"/>
          </a:xfrm>
        </p:grpSpPr>
        <p:sp>
          <p:nvSpPr>
            <p:cNvPr id="41" name="타원 40"/>
            <p:cNvSpPr/>
            <p:nvPr/>
          </p:nvSpPr>
          <p:spPr>
            <a:xfrm>
              <a:off x="701458" y="480697"/>
              <a:ext cx="147181" cy="147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4024" y="99330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rPr>
                <a:t>게임 소개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A2A837-8BBA-B2EB-FA64-EBB2989F7509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2905" y="557612"/>
            <a:ext cx="5703908" cy="71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13767BC-8350-3A9F-A535-657FA50D037A}"/>
              </a:ext>
            </a:extLst>
          </p:cNvPr>
          <p:cNvSpPr/>
          <p:nvPr/>
        </p:nvSpPr>
        <p:spPr>
          <a:xfrm>
            <a:off x="1933291" y="480696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424ECD-36C9-4F91-50C4-345CAAF14595}"/>
              </a:ext>
            </a:extLst>
          </p:cNvPr>
          <p:cNvSpPr/>
          <p:nvPr/>
        </p:nvSpPr>
        <p:spPr>
          <a:xfrm>
            <a:off x="316512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D9273E-230F-1447-CC16-0E02833D20D2}"/>
              </a:ext>
            </a:extLst>
          </p:cNvPr>
          <p:cNvSpPr/>
          <p:nvPr/>
        </p:nvSpPr>
        <p:spPr>
          <a:xfrm>
            <a:off x="4401564" y="491188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303D2-AD45-8B7F-0645-4164836CEC5E}"/>
              </a:ext>
            </a:extLst>
          </p:cNvPr>
          <p:cNvSpPr txBox="1"/>
          <p:nvPr/>
        </p:nvSpPr>
        <p:spPr>
          <a:xfrm>
            <a:off x="5597306" y="15353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소비재</a:t>
            </a: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F37BCE-C225-DD3F-E0D4-2453C22623BB}"/>
              </a:ext>
            </a:extLst>
          </p:cNvPr>
          <p:cNvSpPr/>
          <p:nvPr/>
        </p:nvSpPr>
        <p:spPr>
          <a:xfrm>
            <a:off x="5706813" y="484021"/>
            <a:ext cx="147181" cy="14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86C6F1-5A56-9505-524C-729E1085B87D}"/>
              </a:ext>
            </a:extLst>
          </p:cNvPr>
          <p:cNvGrpSpPr/>
          <p:nvPr/>
        </p:nvGrpSpPr>
        <p:grpSpPr>
          <a:xfrm>
            <a:off x="1054765" y="2659262"/>
            <a:ext cx="3063562" cy="1955466"/>
            <a:chOff x="1054765" y="2659262"/>
            <a:chExt cx="3063562" cy="19554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8A9F47-ED8D-BB13-2ADD-BA827F7475EB}"/>
                </a:ext>
              </a:extLst>
            </p:cNvPr>
            <p:cNvGrpSpPr/>
            <p:nvPr/>
          </p:nvGrpSpPr>
          <p:grpSpPr>
            <a:xfrm>
              <a:off x="1593309" y="2659262"/>
              <a:ext cx="2525018" cy="1955466"/>
              <a:chOff x="1254074" y="2480681"/>
              <a:chExt cx="2525018" cy="195546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F299F02-0505-18EE-D82C-3EFB373987C6}"/>
                  </a:ext>
                </a:extLst>
              </p:cNvPr>
              <p:cNvGrpSpPr/>
              <p:nvPr/>
            </p:nvGrpSpPr>
            <p:grpSpPr>
              <a:xfrm>
                <a:off x="1926908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13" name="모서리가 둥근 직사각형 13">
                  <a:extLst>
                    <a:ext uri="{FF2B5EF4-FFF2-40B4-BE49-F238E27FC236}">
                      <a16:creationId xmlns:a16="http://schemas.microsoft.com/office/drawing/2014/main" id="{C41461E0-2728-E88B-AF1D-DDC31D38FFBB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모서리가 둥근 직사각형 58">
                  <a:extLst>
                    <a:ext uri="{FF2B5EF4-FFF2-40B4-BE49-F238E27FC236}">
                      <a16:creationId xmlns:a16="http://schemas.microsoft.com/office/drawing/2014/main" id="{B30005D9-D1EC-DEFC-B394-4EEFD5EB94A7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86804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DA1B232-F3F9-5439-D21F-2A044D5BB97D}"/>
                    </a:ext>
                  </a:extLst>
                </p:cNvPr>
                <p:cNvSpPr txBox="1"/>
                <p:nvPr/>
              </p:nvSpPr>
              <p:spPr>
                <a:xfrm>
                  <a:off x="2303586" y="2247900"/>
                  <a:ext cx="13789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FF4F4F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805 / 1,205</a:t>
                  </a:r>
                  <a:endParaRPr lang="ko-KR" altLang="en-US" dirty="0">
                    <a:solidFill>
                      <a:srgbClr val="FF4F4F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A0CAE-F520-6598-914B-7927B1D5F750}"/>
                  </a:ext>
                </a:extLst>
              </p:cNvPr>
              <p:cNvSpPr txBox="1"/>
              <p:nvPr/>
            </p:nvSpPr>
            <p:spPr>
              <a:xfrm>
                <a:off x="1254074" y="3466651"/>
                <a:ext cx="190789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부족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지나면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불가능한 상태</a:t>
                </a:r>
              </a:p>
            </p:txBody>
          </p:sp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8885C89-C5AF-EB36-ADC8-6355B9F23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765" y="2724343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270ACC-C5FD-6DA4-3868-482EEB28CE0E}"/>
              </a:ext>
            </a:extLst>
          </p:cNvPr>
          <p:cNvGrpSpPr/>
          <p:nvPr/>
        </p:nvGrpSpPr>
        <p:grpSpPr>
          <a:xfrm>
            <a:off x="4548568" y="2659262"/>
            <a:ext cx="3010429" cy="1955466"/>
            <a:chOff x="4548568" y="2659262"/>
            <a:chExt cx="3010429" cy="19554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BCAD3EC-276B-BB2D-3A02-FBE444352C40}"/>
                </a:ext>
              </a:extLst>
            </p:cNvPr>
            <p:cNvGrpSpPr/>
            <p:nvPr/>
          </p:nvGrpSpPr>
          <p:grpSpPr>
            <a:xfrm>
              <a:off x="5025963" y="2659262"/>
              <a:ext cx="2533034" cy="1955466"/>
              <a:chOff x="4635346" y="2480681"/>
              <a:chExt cx="2533034" cy="195546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D87118E-EACD-2EED-FA47-E72E1F510A89}"/>
                  </a:ext>
                </a:extLst>
              </p:cNvPr>
              <p:cNvGrpSpPr/>
              <p:nvPr/>
            </p:nvGrpSpPr>
            <p:grpSpPr>
              <a:xfrm>
                <a:off x="5316196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33" name="모서리가 둥근 직사각형 67">
                  <a:extLst>
                    <a:ext uri="{FF2B5EF4-FFF2-40B4-BE49-F238E27FC236}">
                      <a16:creationId xmlns:a16="http://schemas.microsoft.com/office/drawing/2014/main" id="{3A65D9D1-0A75-21FE-D7BC-01F436DC052E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68">
                  <a:extLst>
                    <a:ext uri="{FF2B5EF4-FFF2-40B4-BE49-F238E27FC236}">
                      <a16:creationId xmlns:a16="http://schemas.microsoft.com/office/drawing/2014/main" id="{C4343F6F-C721-3ED8-2183-91D8E7DD240E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436903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9219BE6-EABB-1F0D-A2C2-FD8A5BE849C5}"/>
                    </a:ext>
                  </a:extLst>
                </p:cNvPr>
                <p:cNvSpPr txBox="1"/>
                <p:nvPr/>
              </p:nvSpPr>
              <p:spPr>
                <a:xfrm>
                  <a:off x="2125653" y="22479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dirty="0">
                      <a:solidFill>
                        <a:srgbClr val="21FF56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1,375 / 1,205</a:t>
                  </a:r>
                  <a:endParaRPr lang="ko-KR" altLang="en-US" dirty="0">
                    <a:solidFill>
                      <a:srgbClr val="21FF56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E17E79-1D29-C200-1E1B-CE860954F483}"/>
                  </a:ext>
                </a:extLst>
              </p:cNvPr>
              <p:cNvSpPr txBox="1"/>
              <p:nvPr/>
            </p:nvSpPr>
            <p:spPr>
              <a:xfrm>
                <a:off x="4635346" y="3466651"/>
                <a:ext cx="1923925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양호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가능한 상태</a:t>
                </a:r>
              </a:p>
            </p:txBody>
          </p:sp>
        </p:grpSp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414453E7-8074-56D4-10B2-B2C1EA020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568" y="270106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4B8C5F-3B51-119F-453E-6799FA449F57}"/>
              </a:ext>
            </a:extLst>
          </p:cNvPr>
          <p:cNvGrpSpPr/>
          <p:nvPr/>
        </p:nvGrpSpPr>
        <p:grpSpPr>
          <a:xfrm>
            <a:off x="7989238" y="2618362"/>
            <a:ext cx="3010428" cy="2242587"/>
            <a:chOff x="7989238" y="2618362"/>
            <a:chExt cx="3010428" cy="224258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35A045A-0B3C-FDD6-3CEB-C008C02DC5CE}"/>
                </a:ext>
              </a:extLst>
            </p:cNvPr>
            <p:cNvGrpSpPr/>
            <p:nvPr/>
          </p:nvGrpSpPr>
          <p:grpSpPr>
            <a:xfrm>
              <a:off x="8077104" y="2659262"/>
              <a:ext cx="2922562" cy="2201687"/>
              <a:chOff x="7737869" y="2480681"/>
              <a:chExt cx="2922562" cy="2201687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26EB6074-A959-7EF9-91F0-89BBCBF0E0A5}"/>
                  </a:ext>
                </a:extLst>
              </p:cNvPr>
              <p:cNvGrpSpPr/>
              <p:nvPr/>
            </p:nvGrpSpPr>
            <p:grpSpPr>
              <a:xfrm>
                <a:off x="8808247" y="2480681"/>
                <a:ext cx="1852184" cy="762018"/>
                <a:chOff x="1830305" y="2247900"/>
                <a:chExt cx="1852184" cy="762018"/>
              </a:xfrm>
            </p:grpSpPr>
            <p:sp>
              <p:nvSpPr>
                <p:cNvPr id="83" name="모서리가 둥근 직사각형 116">
                  <a:extLst>
                    <a:ext uri="{FF2B5EF4-FFF2-40B4-BE49-F238E27FC236}">
                      <a16:creationId xmlns:a16="http://schemas.microsoft.com/office/drawing/2014/main" id="{6043A0C2-4816-D75B-BC9A-29AD7561AA00}"/>
                    </a:ext>
                  </a:extLst>
                </p:cNvPr>
                <p:cNvSpPr/>
                <p:nvPr/>
              </p:nvSpPr>
              <p:spPr>
                <a:xfrm>
                  <a:off x="1830305" y="2649492"/>
                  <a:ext cx="1814595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986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모서리가 둥근 직사각형 117">
                  <a:extLst>
                    <a:ext uri="{FF2B5EF4-FFF2-40B4-BE49-F238E27FC236}">
                      <a16:creationId xmlns:a16="http://schemas.microsoft.com/office/drawing/2014/main" id="{4E1AD36F-A3BA-2AB7-281E-DA6B9E438305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1000587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0C9B58D-95E4-2DC8-F820-1C9F244BB437}"/>
                    </a:ext>
                  </a:extLst>
                </p:cNvPr>
                <p:cNvSpPr txBox="1"/>
                <p:nvPr/>
              </p:nvSpPr>
              <p:spPr>
                <a:xfrm>
                  <a:off x="2125652" y="2247900"/>
                  <a:ext cx="15568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>
                      <a:solidFill>
                        <a:schemeClr val="accent4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1,533 </a:t>
                  </a:r>
                  <a:r>
                    <a:rPr lang="en-US" altLang="ko-KR" dirty="0">
                      <a:solidFill>
                        <a:schemeClr val="accent4"/>
                      </a:solidFill>
                      <a:latin typeface="DW임팩타민체" panose="020B0000000000000000" pitchFamily="50" charset="-127"/>
                      <a:ea typeface="DW임팩타민체" panose="020B0000000000000000" pitchFamily="50" charset="-127"/>
                    </a:rPr>
                    <a:t>/ 1,205</a:t>
                  </a:r>
                  <a:endParaRPr lang="ko-KR" altLang="en-US" dirty="0">
                    <a:solidFill>
                      <a:schemeClr val="accent4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endParaRPr>
                </a:p>
              </p:txBody>
            </p:sp>
            <p:sp>
              <p:nvSpPr>
                <p:cNvPr id="86" name="모서리가 둥근 직사각형 132">
                  <a:extLst>
                    <a:ext uri="{FF2B5EF4-FFF2-40B4-BE49-F238E27FC236}">
                      <a16:creationId xmlns:a16="http://schemas.microsoft.com/office/drawing/2014/main" id="{D85ABE50-4405-EAAA-10B7-965F5CD8150C}"/>
                    </a:ext>
                  </a:extLst>
                </p:cNvPr>
                <p:cNvSpPr/>
                <p:nvPr/>
              </p:nvSpPr>
              <p:spPr>
                <a:xfrm>
                  <a:off x="1830306" y="2649492"/>
                  <a:ext cx="716752" cy="360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FCDC9-A303-FED1-ED44-4618171AF697}"/>
                  </a:ext>
                </a:extLst>
              </p:cNvPr>
              <p:cNvSpPr txBox="1"/>
              <p:nvPr/>
            </p:nvSpPr>
            <p:spPr>
              <a:xfrm>
                <a:off x="7737869" y="3466651"/>
                <a:ext cx="2702984" cy="1215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과잉</a:t>
                </a:r>
                <a:endParaRPr lang="en-US" altLang="ko-KR" sz="20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endParaRPr lang="en-US" altLang="ko-KR" sz="5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이번 사이클이 지나도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생존 가능하지만 소비재를</a:t>
                </a:r>
                <a:endParaRPr lang="en-US" altLang="ko-KR" sz="1600" dirty="0">
                  <a:solidFill>
                    <a:schemeClr val="bg1"/>
                  </a:solidFill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DW임팩타민체" panose="020B0000000000000000" pitchFamily="50" charset="-127"/>
                    <a:ea typeface="DW임팩타민체" panose="020B0000000000000000" pitchFamily="50" charset="-127"/>
                  </a:rPr>
                  <a:t>사용하고 남은 수량은 삭제된다</a:t>
                </a:r>
              </a:p>
            </p:txBody>
          </p:sp>
        </p:grpSp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5F253AB5-7F98-988D-60AF-0D7EA8A66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9238" y="261836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0744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965</Words>
  <Application>Microsoft Office PowerPoint</Application>
  <PresentationFormat>와이드스크린</PresentationFormat>
  <Paragraphs>296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DW임팩타민체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조영환(2016182041)</cp:lastModifiedBy>
  <cp:revision>214</cp:revision>
  <dcterms:created xsi:type="dcterms:W3CDTF">2023-12-18T06:22:08Z</dcterms:created>
  <dcterms:modified xsi:type="dcterms:W3CDTF">2024-01-24T11:48:09Z</dcterms:modified>
</cp:coreProperties>
</file>